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Libre Baskerville"/>
      <p:regular r:id="rId27"/>
      <p:bold r:id="rId28"/>
      <p:italic r:id="rId29"/>
    </p:embeddedFont>
    <p:embeddedFont>
      <p:font typeface="Source Sans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4" Type="http://schemas.openxmlformats.org/officeDocument/2006/relationships/customXml" Target="../customXml/item1.xml"/><Relationship Id="rId25" Type="http://schemas.openxmlformats.org/officeDocument/2006/relationships/font" Target="fonts/Roboto-italic.fntdata"/><Relationship Id="rId7" Type="http://schemas.openxmlformats.org/officeDocument/2006/relationships/slide" Target="slides/slide3.xml"/><Relationship Id="rId33" Type="http://schemas.openxmlformats.org/officeDocument/2006/relationships/font" Target="fonts/SourceSansPro-boldItalic.fntdata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schemas.openxmlformats.org/officeDocument/2006/relationships/font" Target="fonts/LibreBaskerville-italic.fntdata"/><Relationship Id="rId16" Type="http://schemas.openxmlformats.org/officeDocument/2006/relationships/slide" Target="slides/slide12.xml"/><Relationship Id="rId24" Type="http://schemas.openxmlformats.org/officeDocument/2006/relationships/font" Target="fonts/Roboto-bold.fntdata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font" Target="fonts/SourceSansPro-italic.fntdata"/><Relationship Id="rId37" Type="http://schemas.openxmlformats.org/officeDocument/2006/relationships/customXml" Target="../customXml/item4.xml"/><Relationship Id="rId23" Type="http://schemas.openxmlformats.org/officeDocument/2006/relationships/font" Target="fonts/Roboto-regular.fntdata"/><Relationship Id="rId28" Type="http://schemas.openxmlformats.org/officeDocument/2006/relationships/font" Target="fonts/LibreBaskerville-bold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customXml" Target="../customXml/item3.xml"/><Relationship Id="rId31" Type="http://schemas.openxmlformats.org/officeDocument/2006/relationships/font" Target="fonts/SourceSansPro-bold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font" Target="fonts/LibreBaskerville-regular.fntdata"/><Relationship Id="rId30" Type="http://schemas.openxmlformats.org/officeDocument/2006/relationships/font" Target="fonts/SourceSansPro-regular.fntdata"/><Relationship Id="rId14" Type="http://schemas.openxmlformats.org/officeDocument/2006/relationships/slide" Target="slides/slide10.xml"/><Relationship Id="rId35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3946a55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63946a55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3946a55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63946a55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f69893f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f69893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8e09aa79c_2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8e09aa79c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3946a551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63946a55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8e09aa79c_2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8e09aa79c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8e09aa79c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8e09aa79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8e09aa79c_2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8e09aa79c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8e09aa79c_2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8e09aa79c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8de679e7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8de679e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8de679e7f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8de679e7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8de679e7f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8de679e7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8de679e7f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8de679e7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8de679e7f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8de679e7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4" name="Google Shape;54;p13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ymbol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Clr>
                <a:srgbClr val="E6AFA9"/>
              </a:buClr>
              <a:buSzPts val="1400"/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rgbClr val="E6AFA9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CAABA9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172200" y="6191250"/>
            <a:ext cx="24765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0" name="Google Shape;60;p14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914400" y="1447800"/>
            <a:ext cx="37491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ymbol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Clr>
                <a:srgbClr val="E6AFA9"/>
              </a:buClr>
              <a:buSzPts val="1400"/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rgbClr val="E6AFA9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CAABA9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933950" y="1447800"/>
            <a:ext cx="37491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ymbol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●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Clr>
                <a:srgbClr val="E6AFA9"/>
              </a:buClr>
              <a:buSzPts val="1400"/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●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rgbClr val="E6AFA9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CAABA9"/>
              </a:buClr>
              <a:buSzPts val="1400"/>
              <a:buFont typeface="Libre Baskerville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remind.com/" TargetMode="External"/><Relationship Id="rId4" Type="http://schemas.openxmlformats.org/officeDocument/2006/relationships/hyperlink" Target="https://www.remind.com/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www.remind.com/" TargetMode="External"/><Relationship Id="rId6" Type="http://schemas.openxmlformats.org/officeDocument/2006/relationships/hyperlink" Target="https://www.classdojo.com/" TargetMode="External"/><Relationship Id="rId7" Type="http://schemas.openxmlformats.org/officeDocument/2006/relationships/hyperlink" Target="https://www.classdojo.com/" TargetMode="External"/><Relationship Id="rId8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Relationship Id="rId4" Type="http://schemas.openxmlformats.org/officeDocument/2006/relationships/image" Target="../media/image25.jpg"/><Relationship Id="rId5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vimeo.com/" TargetMode="External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147575" y="4405600"/>
            <a:ext cx="8580300" cy="26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b="1"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Kirsten Robinson</a:t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b="1"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TK Teacher - Bellfl</a:t>
            </a:r>
            <a:r>
              <a:rPr b="1" lang="en-US" sz="3000">
                <a:solidFill>
                  <a:srgbClr val="000000"/>
                </a:solidFill>
              </a:rPr>
              <a:t>ower Unified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rPr b="1"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3000">
                <a:solidFill>
                  <a:srgbClr val="000000"/>
                </a:solidFill>
              </a:rPr>
              <a:t>               </a:t>
            </a:r>
            <a:r>
              <a:rPr b="1"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CEO TRIFECTA NON-PROFIT</a:t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r>
              <a:t/>
            </a:r>
            <a:endParaRPr b="1" i="0" sz="3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ctrTitle"/>
          </p:nvPr>
        </p:nvSpPr>
        <p:spPr>
          <a:xfrm>
            <a:off x="0" y="247825"/>
            <a:ext cx="91440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Building School Family Relations</a:t>
            </a:r>
            <a:endParaRPr b="1" i="0" sz="4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815500" y="956145"/>
            <a:ext cx="7772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Communication</a:t>
            </a:r>
            <a:r>
              <a:rPr b="1" i="0" lang="en-US" sz="4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Goal </a:t>
            </a: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# 1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PARTICIPATION/CO-TEACH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634750" y="1714525"/>
            <a:ext cx="8133900" cy="4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ymbol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1" i="0" lang="en-US" sz="3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nvite</a:t>
            </a:r>
            <a:r>
              <a:rPr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Home Support P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roviders into the realm of education and </a:t>
            </a:r>
            <a:r>
              <a:rPr b="1" lang="en-US" sz="3600" u="sng">
                <a:latin typeface="Arial"/>
                <a:ea typeface="Arial"/>
                <a:cs typeface="Arial"/>
                <a:sym typeface="Arial"/>
              </a:rPr>
              <a:t>equip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 them with enough knowledge and assurance to participate in their child’s formal educational experience so as to help </a:t>
            </a:r>
            <a:r>
              <a:rPr b="1" lang="en-US" sz="3600" u="sng">
                <a:latin typeface="Arial"/>
                <a:ea typeface="Arial"/>
                <a:cs typeface="Arial"/>
                <a:sym typeface="Arial"/>
              </a:rPr>
              <a:t>foster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 a universal climate of expectation and support that is conducive to success 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782525" y="296754"/>
            <a:ext cx="77724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b="1" lang="en-US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1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t/>
            </a:r>
            <a:endParaRPr b="1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t/>
            </a:r>
            <a:endParaRPr b="1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t/>
            </a:r>
            <a:endParaRPr b="1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b="1" lang="en-US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r>
              <a:rPr b="1" i="0" lang="en-US" sz="4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Goal </a:t>
            </a: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# 2                  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INSPIRATION/INFLUENCE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555000" y="1747500"/>
            <a:ext cx="8034000" cy="4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ymbol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1" lang="en-US" sz="3600" u="sng"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 Home Support Provider inertia and passivity with respect to the informal educational experiences that are optimal for building the student: mindsets, schema and schematics that will facilitate lifelong learning habits and collaborative relationships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816600" y="280249"/>
            <a:ext cx="77724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b="1" lang="en-US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r>
              <a:rPr b="1" i="0" lang="en-US" sz="4000" u="none" cap="none" strike="noStrik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Goal </a:t>
            </a: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# 3                 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       ADVOCACY</a:t>
            </a:r>
            <a:endParaRPr b="1" i="0" sz="4000" u="none" cap="none" strike="noStrik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555000" y="1879375"/>
            <a:ext cx="8034000" cy="4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ymbol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b="1" lang="en-US" sz="3600" u="sng">
                <a:latin typeface="Arial"/>
                <a:ea typeface="Arial"/>
                <a:cs typeface="Arial"/>
                <a:sym typeface="Arial"/>
              </a:rPr>
              <a:t>Coax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 Home Support Providers into the community and politics of formal education,</a:t>
            </a:r>
            <a:r>
              <a:rPr b="1" lang="en-US" sz="3600" u="sng">
                <a:latin typeface="Arial"/>
                <a:ea typeface="Arial"/>
                <a:cs typeface="Arial"/>
                <a:sym typeface="Arial"/>
              </a:rPr>
              <a:t> empower 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them to see the influence they have and the right they deserve to make their wishes, desires and dreams heard and known and their children’s needs met. 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2070000" y="280250"/>
            <a:ext cx="50040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</a:pPr>
            <a:r>
              <a:rPr b="1"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Sourcing Material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914400" y="1447800"/>
            <a:ext cx="3749100" cy="50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691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Noto Symbol"/>
              <a:buChar char="●"/>
            </a:pPr>
            <a:r>
              <a:rPr lang="en-US" sz="24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good resource for young teachers just getting started as well as teachers working with diverse groups of parents, grandparents, single parents, ELL parents, quite a few case studies are included, some of her work is considered offensive - become middle class, be like us, be alright...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0" name="Google Shape;160;p27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44510" lvl="0" marL="274320" marR="0" rtl="0" algn="l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044"/>
              <a:buFont typeface="Noto Symbol"/>
              <a:buNone/>
            </a:pPr>
            <a:r>
              <a:t/>
            </a:r>
            <a:endParaRPr b="0" i="0" sz="2405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950" y="1296800"/>
            <a:ext cx="3302300" cy="51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2398100" y="379175"/>
            <a:ext cx="46743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</a:pPr>
            <a:r>
              <a:rPr b="1"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Sourcing Material</a:t>
            </a:r>
            <a:endParaRPr b="0" i="0" sz="40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3985" lvl="0" marL="274320" marR="0" rtl="0" algn="l"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210"/>
              <a:buFont typeface="Noto Symbo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8" name="Google Shape;168;p28"/>
          <p:cNvSpPr txBox="1"/>
          <p:nvPr>
            <p:ph idx="2" type="body"/>
          </p:nvPr>
        </p:nvSpPr>
        <p:spPr>
          <a:xfrm>
            <a:off x="4663450" y="1447800"/>
            <a:ext cx="4189500" cy="4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3985" lvl="0" marL="274320" marR="0" rtl="0" algn="l"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210"/>
              <a:buFont typeface="Noto Symbol"/>
              <a:buNone/>
            </a:pPr>
            <a:r>
              <a:rPr lang="en-US" sz="2400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Thought provoking analysis of generational poverty and its implications on educational achievement,  insightful work on how students in different social-economic classes view the world, and how, as educators, we need to stand in the gaps and teach strategically </a:t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266813"/>
            <a:ext cx="3333750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478100" y="846250"/>
            <a:ext cx="77724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u="sng">
                <a:solidFill>
                  <a:srgbClr val="66009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Remind</a:t>
            </a:r>
            <a:endParaRPr sz="3600" u="sng">
              <a:solidFill>
                <a:srgbClr val="66009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indent="0" lvl="0" marL="0" rtl="0" algn="l">
              <a:lnSpc>
                <a:spcPct val="10909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https://www.remind.com/</a:t>
            </a:r>
            <a:endParaRPr sz="3600"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ClassDojo</a:t>
            </a:r>
            <a:endParaRPr sz="3600" u="sng">
              <a:solidFill>
                <a:srgbClr val="66009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  <a:hlinkClick r:id="rId7"/>
            </a:endParaRPr>
          </a:p>
          <a:p>
            <a:pPr indent="0" lvl="0" marL="0" rtl="0" algn="l">
              <a:lnSpc>
                <a:spcPct val="10909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66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https://www.classdojo.com/</a:t>
            </a:r>
            <a:endParaRPr sz="3600">
              <a:solidFill>
                <a:srgbClr val="0066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909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909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909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0066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9"/>
          <p:cNvSpPr txBox="1"/>
          <p:nvPr>
            <p:ph type="title"/>
          </p:nvPr>
        </p:nvSpPr>
        <p:spPr>
          <a:xfrm>
            <a:off x="685800" y="206721"/>
            <a:ext cx="7772400" cy="7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Techie Teacher Tools</a:t>
            </a:r>
            <a:endParaRPr b="1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10034" y="476000"/>
            <a:ext cx="1564591" cy="25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51520" y="3353100"/>
            <a:ext cx="2202300" cy="22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8100" y="4362588"/>
            <a:ext cx="3810726" cy="2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92147" y="3920525"/>
            <a:ext cx="2617900" cy="28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4721200" y="274650"/>
            <a:ext cx="39657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Shutterfly Free    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Share Site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5765725" y="4942075"/>
            <a:ext cx="3619500" cy="10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80"/>
              </a:spcBef>
              <a:spcAft>
                <a:spcPts val="1600"/>
              </a:spcAft>
              <a:buNone/>
            </a:pPr>
            <a:r>
              <a:rPr b="1" lang="en-US" sz="36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Class Information   Board</a:t>
            </a:r>
            <a:endParaRPr b="1" sz="36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51" y="349176"/>
            <a:ext cx="4237752" cy="31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50" y="3527468"/>
            <a:ext cx="4237752" cy="317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7338" y="1417650"/>
            <a:ext cx="3533425" cy="376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461600" y="280275"/>
            <a:ext cx="8358000" cy="92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ource Sans Pro"/>
              <a:buNone/>
            </a:pPr>
            <a:r>
              <a:rPr b="1" lang="en-US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Enter the Digital Age with Vimeo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u="sng">
                <a:solidFill>
                  <a:srgbClr val="66009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Vimeo </a:t>
            </a:r>
            <a:r>
              <a:rPr lang="en-US" sz="3600">
                <a:solidFill>
                  <a:srgbClr val="0066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https://vimeo.com/</a:t>
            </a:r>
            <a:endParaRPr sz="3600">
              <a:solidFill>
                <a:srgbClr val="0066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133985" lvl="0" marL="27432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525" y="2194977"/>
            <a:ext cx="7163300" cy="382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2849425" y="0"/>
            <a:ext cx="5657100" cy="72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SESSION RECAP...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196975" y="727200"/>
            <a:ext cx="92574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b="1"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COMMUNICATION GOAL 1-          </a:t>
            </a:r>
            <a:endParaRPr b="1" sz="28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1" lang="en-US" sz="2800" u="sng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PARTICIPATION/CO-TEACH</a:t>
            </a:r>
            <a:endParaRPr b="1" sz="2800" u="sng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b="1"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COMMUNICATION GOAL 2- </a:t>
            </a:r>
            <a:endParaRPr b="1" sz="28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1" lang="en-US" sz="2800" u="sng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INSPIRATION/INFLUENCE</a:t>
            </a:r>
            <a:endParaRPr b="1" sz="2800" u="sng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b="1"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COMMUNICATION GOAL 3 -  </a:t>
            </a:r>
            <a:endParaRPr b="1" sz="28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1" lang="en-US" sz="2800" u="sng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ADVOCACY</a:t>
            </a:r>
            <a:endParaRPr b="1" sz="2800" u="sng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b="1"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CONNECT WITH SOURCE MATERIALS &amp; EXPERTS</a:t>
            </a:r>
            <a:endParaRPr b="1" sz="28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b="1"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TAP RESOURCES IN THE DIGITAL AGE - </a:t>
            </a:r>
            <a:endParaRPr b="1" sz="28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USE MOBILE DEVICES AND SOCIAL MEDIA</a:t>
            </a:r>
            <a:endParaRPr b="1" sz="28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b="1"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EMBRACE YOUR LEGACY!  BUILD YOUR LIFE TAPESTRY ONE THREAD AT A TIME AND ACCEPT    </a:t>
            </a:r>
            <a:endParaRPr b="1" sz="28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           THAT </a:t>
            </a:r>
            <a:r>
              <a:rPr b="1" i="1" lang="en-US" sz="3000" u="sng">
                <a:solidFill>
                  <a:srgbClr val="980000"/>
                </a:solidFill>
                <a:highlight>
                  <a:srgbClr val="F1C232"/>
                </a:highlight>
                <a:latin typeface="Arial"/>
                <a:ea typeface="Arial"/>
                <a:cs typeface="Arial"/>
                <a:sym typeface="Arial"/>
              </a:rPr>
              <a:t>YOU ARE ENOUGH!</a:t>
            </a:r>
            <a:endParaRPr b="1" i="1" sz="3000" u="sng">
              <a:solidFill>
                <a:srgbClr val="980000"/>
              </a:solidFill>
              <a:highlight>
                <a:srgbClr val="F1C23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8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376" y="887451"/>
            <a:ext cx="1706925" cy="24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311700" y="1298800"/>
            <a:ext cx="8520600" cy="84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6964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SESSION OVERVIEW… 5W1H</a:t>
            </a:r>
            <a:endParaRPr/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623400" y="204768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CC0000"/>
                </a:solidFill>
              </a:rPr>
              <a:t>●THE</a:t>
            </a:r>
            <a:r>
              <a:rPr b="1" i="1" lang="en-US" sz="2000" u="sng">
                <a:solidFill>
                  <a:srgbClr val="CC0000"/>
                </a:solidFill>
              </a:rPr>
              <a:t> WHO</a:t>
            </a:r>
            <a:r>
              <a:rPr b="1" lang="en-US" sz="2000">
                <a:solidFill>
                  <a:srgbClr val="CC0000"/>
                </a:solidFill>
              </a:rPr>
              <a:t> - INTRODUCTION AND PRESENTER CREDENTIALS</a:t>
            </a:r>
            <a:endParaRPr b="1" sz="20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CC0000"/>
                </a:solidFill>
              </a:rPr>
              <a:t>●THE </a:t>
            </a:r>
            <a:r>
              <a:rPr b="1" i="1" lang="en-US" sz="2000" u="sng">
                <a:solidFill>
                  <a:srgbClr val="CC0000"/>
                </a:solidFill>
              </a:rPr>
              <a:t>WHY </a:t>
            </a:r>
            <a:r>
              <a:rPr b="1" lang="en-US" sz="2000">
                <a:solidFill>
                  <a:srgbClr val="CC0000"/>
                </a:solidFill>
              </a:rPr>
              <a:t>- LAYING A FOUNDATION FOR BUILDING A CONNECTION A GLIMPSE AT THE EDUCATORS CODE OF ETHICS AND EXPLORING THE DYNAMIC OF THE CHANGING FACE OF THE HOME</a:t>
            </a:r>
            <a:endParaRPr b="1" sz="20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CC0000"/>
                </a:solidFill>
              </a:rPr>
              <a:t>●THE </a:t>
            </a:r>
            <a:r>
              <a:rPr b="1" i="1" lang="en-US" sz="2000" u="sng">
                <a:solidFill>
                  <a:srgbClr val="CC0000"/>
                </a:solidFill>
              </a:rPr>
              <a:t>WHAT</a:t>
            </a:r>
            <a:r>
              <a:rPr b="1" lang="en-US" sz="2000">
                <a:solidFill>
                  <a:srgbClr val="CC0000"/>
                </a:solidFill>
              </a:rPr>
              <a:t> - ESTABLISHING FOUR CLEAR COMMUNICATION GOALS</a:t>
            </a:r>
            <a:endParaRPr b="1" sz="20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CC0000"/>
                </a:solidFill>
              </a:rPr>
              <a:t>●THE </a:t>
            </a:r>
            <a:r>
              <a:rPr b="1" i="1" lang="en-US" sz="2000" u="sng">
                <a:solidFill>
                  <a:srgbClr val="CC0000"/>
                </a:solidFill>
              </a:rPr>
              <a:t>WHERE</a:t>
            </a:r>
            <a:r>
              <a:rPr b="1" lang="en-US" sz="2000">
                <a:solidFill>
                  <a:srgbClr val="CC0000"/>
                </a:solidFill>
              </a:rPr>
              <a:t> - CONNECTING WITH SOURCE MATERIALS AND EXPERTS</a:t>
            </a:r>
            <a:endParaRPr b="1" sz="20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CC0000"/>
                </a:solidFill>
              </a:rPr>
              <a:t>●THE </a:t>
            </a:r>
            <a:r>
              <a:rPr b="1" i="1" lang="en-US" sz="2000" u="sng">
                <a:solidFill>
                  <a:srgbClr val="CC0000"/>
                </a:solidFill>
              </a:rPr>
              <a:t>HOW</a:t>
            </a:r>
            <a:r>
              <a:rPr b="1" lang="en-US" sz="2000">
                <a:solidFill>
                  <a:srgbClr val="CC0000"/>
                </a:solidFill>
              </a:rPr>
              <a:t> - TAPPING DIGITAL RESOURCES, USING MOBILE DEVICES AND SOCIAL MEDIA</a:t>
            </a:r>
            <a:endParaRPr b="1" sz="20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rgbClr val="CC0000"/>
                </a:solidFill>
              </a:rPr>
              <a:t>●THE </a:t>
            </a:r>
            <a:r>
              <a:rPr b="1" i="1" lang="en-US" sz="2000" u="sng">
                <a:solidFill>
                  <a:srgbClr val="CC0000"/>
                </a:solidFill>
              </a:rPr>
              <a:t>WHEN</a:t>
            </a:r>
            <a:r>
              <a:rPr b="1" lang="en-US" sz="2000">
                <a:solidFill>
                  <a:srgbClr val="CC0000"/>
                </a:solidFill>
              </a:rPr>
              <a:t> - LAUNCHING YOUR OWN PROFESSIONAL LEGACY - NOW!</a:t>
            </a:r>
            <a:endParaRPr b="1" sz="2000">
              <a:solidFill>
                <a:srgbClr val="CC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688" y="117708"/>
            <a:ext cx="9048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538" y="117708"/>
            <a:ext cx="11715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5225" y="408213"/>
            <a:ext cx="10572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5463" y="117708"/>
            <a:ext cx="10572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98363" y="122471"/>
            <a:ext cx="18097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265500" y="0"/>
            <a:ext cx="4911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SUPER TEACHER’S BIO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875" y="192967"/>
            <a:ext cx="3921429" cy="51963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idx="4294967295" type="subTitle"/>
          </p:nvPr>
        </p:nvSpPr>
        <p:spPr>
          <a:xfrm>
            <a:off x="265500" y="371108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21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·Associates in Communication              	Bachelors in Social Work                 	Professional Clear Credential                 	Masters in Education - emphasis             Curriculum and Instruction                  	Doctorate in Education - emphasis         	Instructional Leadership·                                    Early Childhood Teaching Certificate   	· </a:t>
            </a:r>
            <a:endParaRPr sz="1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921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1993 Encoding, Processing and Retrieval Engineer Career Launch</a:t>
            </a:r>
            <a:r>
              <a:rPr lang="en-US" sz="1400">
                <a:solidFill>
                  <a:schemeClr val="dk1"/>
                </a:solidFill>
              </a:rPr>
              <a:t>·taught in Compton, Long Beach ,  Cypress, Bellflower·    	</a:t>
            </a:r>
            <a:endParaRPr sz="1400">
              <a:solidFill>
                <a:schemeClr val="dk1"/>
              </a:solidFill>
            </a:endParaRPr>
          </a:p>
          <a:p>
            <a:pPr indent="0" lvl="0" marL="2921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3</a:t>
            </a:r>
            <a:r>
              <a:rPr baseline="30000" lang="en-US" sz="2300">
                <a:solidFill>
                  <a:schemeClr val="dk1"/>
                </a:solidFill>
              </a:rPr>
              <a:t>rd</a:t>
            </a:r>
            <a:r>
              <a:rPr lang="en-US" sz="1400">
                <a:solidFill>
                  <a:schemeClr val="dk1"/>
                </a:solidFill>
              </a:rPr>
              <a:t>,3</a:t>
            </a:r>
            <a:r>
              <a:rPr baseline="30000" lang="en-US" sz="2300">
                <a:solidFill>
                  <a:schemeClr val="dk1"/>
                </a:solidFill>
              </a:rPr>
              <a:t>rd</a:t>
            </a:r>
            <a:r>
              <a:rPr lang="en-US" sz="1400">
                <a:solidFill>
                  <a:schemeClr val="dk1"/>
                </a:solidFill>
              </a:rPr>
              <a:t>/4</a:t>
            </a:r>
            <a:r>
              <a:rPr baseline="30000" lang="en-US" sz="2300">
                <a:solidFill>
                  <a:schemeClr val="dk1"/>
                </a:solidFill>
              </a:rPr>
              <a:t>th</a:t>
            </a:r>
            <a:r>
              <a:rPr lang="en-US" sz="1400">
                <a:solidFill>
                  <a:schemeClr val="dk1"/>
                </a:solidFill>
              </a:rPr>
              <a:t>, K, 1</a:t>
            </a:r>
            <a:r>
              <a:rPr baseline="30000" lang="en-US" sz="2300">
                <a:solidFill>
                  <a:schemeClr val="dk1"/>
                </a:solidFill>
              </a:rPr>
              <a:t>st</a:t>
            </a:r>
            <a:r>
              <a:rPr lang="en-US" sz="1400">
                <a:solidFill>
                  <a:schemeClr val="dk1"/>
                </a:solidFill>
              </a:rPr>
              <a:t>, K/1</a:t>
            </a:r>
            <a:r>
              <a:rPr baseline="30000" lang="en-US" sz="2300">
                <a:solidFill>
                  <a:schemeClr val="dk1"/>
                </a:solidFill>
              </a:rPr>
              <a:t>st</a:t>
            </a:r>
            <a:r>
              <a:rPr lang="en-US" sz="1400">
                <a:solidFill>
                  <a:schemeClr val="dk1"/>
                </a:solidFill>
              </a:rPr>
              <a:t>, TK·    	</a:t>
            </a:r>
            <a:endParaRPr sz="1400">
              <a:solidFill>
                <a:schemeClr val="dk1"/>
              </a:solidFill>
            </a:endParaRPr>
          </a:p>
          <a:p>
            <a:pPr indent="0" lvl="0" marL="2921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Mentor Teacher, Master Teacher,                                   	Adjunct College Professor,                                                 Professional Development Trainer·    	</a:t>
            </a:r>
            <a:endParaRPr sz="1400">
              <a:solidFill>
                <a:schemeClr val="dk1"/>
              </a:solidFill>
            </a:endParaRPr>
          </a:p>
          <a:p>
            <a:pPr indent="0" lvl="0" marL="2921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Married16 years widowed 2005·    	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Adopted two brilliant boys at birth 2009 and 2010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536625"/>
            <a:ext cx="45207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4910875" y="371108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9725" y="371091"/>
            <a:ext cx="1035600" cy="124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0600" y="877150"/>
            <a:ext cx="1035605" cy="14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4610725" y="5479250"/>
            <a:ext cx="4600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79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Those who can do when those who should - teach!</a:t>
            </a:r>
            <a:endParaRPr b="1"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6225" y="3685063"/>
            <a:ext cx="1370275" cy="191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ctrTitle"/>
          </p:nvPr>
        </p:nvSpPr>
        <p:spPr>
          <a:xfrm>
            <a:off x="311700" y="258620"/>
            <a:ext cx="8520600" cy="117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6964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ONCE UPON A TIME… THERE WAS  THE FAMILY AND THEN...</a:t>
            </a:r>
            <a:endParaRPr/>
          </a:p>
        </p:txBody>
      </p:sp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179075" y="14325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somethng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broke and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we’ve been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trying to fix</a:t>
            </a:r>
            <a:endParaRPr sz="2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79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ever since…</a:t>
            </a:r>
            <a:r>
              <a:rPr lang="en-US"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 sz="2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700" y="1519675"/>
            <a:ext cx="4653600" cy="31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00" y="3889753"/>
            <a:ext cx="3000000" cy="27616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867700" y="4620850"/>
            <a:ext cx="4964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Welcoming each child’s global village…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birth of the Home Support Provider</a:t>
            </a:r>
            <a:endParaRPr b="1"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4225" y="5489350"/>
            <a:ext cx="157162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3088" y="5490825"/>
            <a:ext cx="1177834" cy="10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39150" y="5490825"/>
            <a:ext cx="1168491" cy="10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2041275" y="547250"/>
            <a:ext cx="5927100" cy="166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Code of Ethics of the Education Profession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   Preamble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483500" y="1836525"/>
            <a:ext cx="8481600" cy="3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educator, believing in the worth and dignity of each human being, recognizes the </a:t>
            </a:r>
            <a:r>
              <a:rPr lang="en-US" sz="3600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supreme importance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lang="en-US" sz="3600">
                <a:solidFill>
                  <a:srgbClr val="000000"/>
                </a:solidFill>
                <a:highlight>
                  <a:srgbClr val="B4A7D6"/>
                </a:highlight>
                <a:latin typeface="Arial"/>
                <a:ea typeface="Arial"/>
                <a:cs typeface="Arial"/>
                <a:sym typeface="Arial"/>
              </a:rPr>
              <a:t>pursuit of truth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>
                <a:solidFill>
                  <a:srgbClr val="000000"/>
                </a:solidFill>
                <a:highlight>
                  <a:srgbClr val="E06666"/>
                </a:highlight>
                <a:latin typeface="Arial"/>
                <a:ea typeface="Arial"/>
                <a:cs typeface="Arial"/>
                <a:sym typeface="Arial"/>
              </a:rPr>
              <a:t>devotion to excellence,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the </a:t>
            </a:r>
            <a:r>
              <a:rPr lang="en-US" sz="3600">
                <a:solidFill>
                  <a:srgbClr val="000000"/>
                </a:solidFill>
                <a:highlight>
                  <a:srgbClr val="F6B26B"/>
                </a:highlight>
                <a:latin typeface="Arial"/>
                <a:ea typeface="Arial"/>
                <a:cs typeface="Arial"/>
                <a:sym typeface="Arial"/>
              </a:rPr>
              <a:t>nurture of democratic principles. </a:t>
            </a:r>
            <a:endParaRPr sz="3600">
              <a:solidFill>
                <a:srgbClr val="000000"/>
              </a:solidFill>
              <a:highlight>
                <a:srgbClr val="F6B26B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1557825" y="600975"/>
            <a:ext cx="7128900" cy="145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Code of Ethics of the    Education Profession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   Preamble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914325" y="2051475"/>
            <a:ext cx="78597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ssential to these goals is the </a:t>
            </a:r>
            <a:r>
              <a:rPr lang="en-US" sz="3600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protection of freedom to learn and to teach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en-US" sz="3600">
                <a:solidFill>
                  <a:srgbClr val="000000"/>
                </a:solidFill>
                <a:highlight>
                  <a:srgbClr val="D5A6BD"/>
                </a:highlight>
                <a:latin typeface="Arial"/>
                <a:ea typeface="Arial"/>
                <a:cs typeface="Arial"/>
                <a:sym typeface="Arial"/>
              </a:rPr>
              <a:t>guarantee of equal educational opportunity for all.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teacher recognizes the magnitude of the responsibility inherent in the teaching process. 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268625" y="1751775"/>
            <a:ext cx="91440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Code of Ethics of the Education    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     Profession Principle 1                         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Commitment to the Student</a:t>
            </a:r>
            <a:endParaRPr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808475" y="2286000"/>
            <a:ext cx="80643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80"/>
              </a:spcBef>
              <a:spcAft>
                <a:spcPts val="160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each </a:t>
            </a:r>
            <a:r>
              <a:rPr lang="en-US" sz="3600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student realize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his or her potential as a </a:t>
            </a:r>
            <a:r>
              <a:rPr lang="en-US" sz="3600">
                <a:solidFill>
                  <a:srgbClr val="000000"/>
                </a:solidFill>
                <a:highlight>
                  <a:srgbClr val="D5A6BD"/>
                </a:highlight>
                <a:latin typeface="Arial"/>
                <a:ea typeface="Arial"/>
                <a:cs typeface="Arial"/>
                <a:sym typeface="Arial"/>
              </a:rPr>
              <a:t>worthy and effective member of society </a:t>
            </a:r>
            <a:r>
              <a:rPr lang="en-US" sz="3600">
                <a:solidFill>
                  <a:srgbClr val="000000"/>
                </a:solidFill>
                <a:highlight>
                  <a:srgbClr val="F1C232"/>
                </a:highlight>
                <a:latin typeface="Arial"/>
                <a:ea typeface="Arial"/>
                <a:cs typeface="Arial"/>
                <a:sym typeface="Arial"/>
              </a:rPr>
              <a:t>stimulate the spirit of inquiry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lang="en-US" sz="3600">
                <a:solidFill>
                  <a:srgbClr val="000000"/>
                </a:solidFill>
                <a:highlight>
                  <a:srgbClr val="E06666"/>
                </a:highlight>
                <a:latin typeface="Arial"/>
                <a:ea typeface="Arial"/>
                <a:cs typeface="Arial"/>
                <a:sym typeface="Arial"/>
              </a:rPr>
              <a:t>acquisition of knowledge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lang="en-US" sz="3600">
                <a:solidFill>
                  <a:srgbClr val="000000"/>
                </a:solidFill>
                <a:highlight>
                  <a:srgbClr val="E06666"/>
                </a:highlight>
                <a:latin typeface="Arial"/>
                <a:ea typeface="Arial"/>
                <a:cs typeface="Arial"/>
                <a:sym typeface="Arial"/>
              </a:rPr>
              <a:t> understanding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the </a:t>
            </a:r>
            <a:r>
              <a:rPr lang="en-US" sz="3600">
                <a:solidFill>
                  <a:srgbClr val="000000"/>
                </a:solidFill>
                <a:highlight>
                  <a:srgbClr val="93C47D"/>
                </a:highlight>
                <a:latin typeface="Arial"/>
                <a:ea typeface="Arial"/>
                <a:cs typeface="Arial"/>
                <a:sym typeface="Arial"/>
              </a:rPr>
              <a:t>thoughtful formulation of worthy goals</a:t>
            </a:r>
            <a:endParaRPr sz="3600">
              <a:solidFill>
                <a:srgbClr val="000000"/>
              </a:solidFill>
              <a:highlight>
                <a:srgbClr val="93C47D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611200" y="507350"/>
            <a:ext cx="7772400" cy="57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lang="en-US" sz="4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Profession Principle 2                         </a:t>
            </a:r>
            <a:endParaRPr b="1" sz="4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Commitment to the Profession</a:t>
            </a:r>
            <a:endParaRPr b="1" sz="4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600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education profession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directly </a:t>
            </a:r>
            <a:r>
              <a:rPr lang="en-US" sz="3600">
                <a:solidFill>
                  <a:srgbClr val="000000"/>
                </a:solidFill>
                <a:highlight>
                  <a:srgbClr val="FFD966"/>
                </a:highlight>
                <a:latin typeface="Arial"/>
                <a:ea typeface="Arial"/>
                <a:cs typeface="Arial"/>
                <a:sym typeface="Arial"/>
              </a:rPr>
              <a:t>influences the nation and its citizens,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educator shall exert every effort to raise professional standards.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idx="4294967295" type="body"/>
          </p:nvPr>
        </p:nvSpPr>
        <p:spPr>
          <a:xfrm>
            <a:off x="328525" y="503275"/>
            <a:ext cx="86868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Code of Ethics and the Teacher’s OBLIGATION TO PARENTS????</a:t>
            </a:r>
            <a:endParaRPr b="1" sz="40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6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desire for the respect and confidence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one’s colleagues, of students, of </a:t>
            </a:r>
            <a:r>
              <a:rPr lang="en-US" sz="3600">
                <a:solidFill>
                  <a:srgbClr val="000000"/>
                </a:solidFill>
                <a:highlight>
                  <a:srgbClr val="6D9EEB"/>
                </a:highlight>
                <a:latin typeface="Arial"/>
                <a:ea typeface="Arial"/>
                <a:cs typeface="Arial"/>
                <a:sym typeface="Arial"/>
              </a:rPr>
              <a:t>parents,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of the members of the community provides the </a:t>
            </a:r>
            <a:r>
              <a:rPr lang="en-US" sz="36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incentive to attain and maintain the highest possible degree of ethical conduct.</a:t>
            </a:r>
            <a:endParaRPr sz="3600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1624D501E54C80EAF1A6FAE4667D" ma:contentTypeVersion="2" ma:contentTypeDescription="Create a new document." ma:contentTypeScope="" ma:versionID="a8272e210701ee571fff241f191ee0a9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e6353f0dc6dad75b3299a186dab23e57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HNYXMCCMVK3K-595-163</_dlc_DocId>
    <_dlc_DocIdUrl xmlns="431189f8-a51b-453f-9f0c-3a0b3b65b12f">
      <Url>https://sac.edu/StudentServices/Counseling/TeacherEd/_layouts/15/DocIdRedir.aspx?ID=HNYXMCCMVK3K-595-163</Url>
      <Description>HNYXMCCMVK3K-595-163</Description>
    </_dlc_DocIdUrl>
  </documentManagement>
</p:properties>
</file>

<file path=customXml/itemProps1.xml><?xml version="1.0" encoding="utf-8"?>
<ds:datastoreItem xmlns:ds="http://schemas.openxmlformats.org/officeDocument/2006/customXml" ds:itemID="{9AD6B2FF-E449-470E-8CE7-04D41AF6644C}"/>
</file>

<file path=customXml/itemProps2.xml><?xml version="1.0" encoding="utf-8"?>
<ds:datastoreItem xmlns:ds="http://schemas.openxmlformats.org/officeDocument/2006/customXml" ds:itemID="{4F7FAF54-F138-4F86-B80F-8446DB76598C}"/>
</file>

<file path=customXml/itemProps3.xml><?xml version="1.0" encoding="utf-8"?>
<ds:datastoreItem xmlns:ds="http://schemas.openxmlformats.org/officeDocument/2006/customXml" ds:itemID="{32B9243D-4A2E-46DD-9B49-86FDD54DC143}"/>
</file>

<file path=customXml/itemProps4.xml><?xml version="1.0" encoding="utf-8"?>
<ds:datastoreItem xmlns:ds="http://schemas.openxmlformats.org/officeDocument/2006/customXml" ds:itemID="{BDC9F71D-A71E-442E-9485-41C4CF28AE0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0x010100B26A1624D501E54C80EAF1A6FAE4667D</vt:lpwstr>
  </property>
  <property fmtid="{D5CDD505-2E9C-101B-9397-08002B2CF9AE}" pid="3" name="_dlc_DocIdItemGuid">
    <vt:lpwstr>ef5a20bf-d8d4-4feb-b779-cff45a38e13a</vt:lpwstr>
  </property>
</Properties>
</file>